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28"/>
  </p:notesMasterIdLst>
  <p:sldIdLst>
    <p:sldId id="340" r:id="rId4"/>
    <p:sldId id="331" r:id="rId5"/>
    <p:sldId id="333" r:id="rId6"/>
    <p:sldId id="334" r:id="rId7"/>
    <p:sldId id="336" r:id="rId8"/>
    <p:sldId id="335" r:id="rId9"/>
    <p:sldId id="261" r:id="rId10"/>
    <p:sldId id="307" r:id="rId11"/>
    <p:sldId id="299" r:id="rId12"/>
    <p:sldId id="332" r:id="rId13"/>
    <p:sldId id="324" r:id="rId14"/>
    <p:sldId id="325" r:id="rId15"/>
    <p:sldId id="337" r:id="rId16"/>
    <p:sldId id="309" r:id="rId17"/>
    <p:sldId id="311" r:id="rId18"/>
    <p:sldId id="338" r:id="rId19"/>
    <p:sldId id="326" r:id="rId20"/>
    <p:sldId id="339" r:id="rId21"/>
    <p:sldId id="312" r:id="rId22"/>
    <p:sldId id="328" r:id="rId23"/>
    <p:sldId id="313" r:id="rId24"/>
    <p:sldId id="327" r:id="rId25"/>
    <p:sldId id="330" r:id="rId26"/>
    <p:sldId id="271" r:id="rId27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85D8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8746" autoAdjust="0"/>
  </p:normalViewPr>
  <p:slideViewPr>
    <p:cSldViewPr>
      <p:cViewPr varScale="1">
        <p:scale>
          <a:sx n="93" d="100"/>
          <a:sy n="93" d="100"/>
        </p:scale>
        <p:origin x="520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jpg>
</file>

<file path=ppt/media/image16.jpg>
</file>

<file path=ppt/media/image17.jp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5.jpeg>
</file>

<file path=ppt/media/image6.jpe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FFA094-DDC9-4B99-8338-E702006EB48A}" type="datetimeFigureOut">
              <a:rPr lang="en-US" smtClean="0"/>
              <a:pPr/>
              <a:t>12/19/2019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25AE2E-879A-4F44-86F7-45AF0F8DFA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029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sz="1200" b="1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Konfigurasi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Pin ATMega8535</a:t>
            </a:r>
            <a:endParaRPr lang="en-US" sz="1200" b="0" i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Secara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umum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konfigurasi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fungsi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pin ATMega8535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dapat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dijelaskan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sebagai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berikut</a:t>
            </a:r>
            <a:endParaRPr lang="en-US" sz="1200" b="0" i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VCC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Input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sumber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tegangan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(+)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GND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Ground (-)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Port A (PA7 … PA0)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Berfungsi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sebagai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input analog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dari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ADC (Analog to Digital Converter). Port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juga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berfungsi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sebagai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port I/O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dua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arah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jika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ADC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tidak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digunakan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4 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Port B (PB7 … PB0)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Berfungsi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sebagai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port I/O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dua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arah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Port PB5, PB6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PB7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juga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berfungsi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sebagai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MOSI, MISO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SCK yang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dipergunakan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pada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proses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downloading.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Fungsi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lain port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selengkapnya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bisa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dibaca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pada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buku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petunjuk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”AVR ATMega8535”.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Port C (PC7 … PC0)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Berfungsi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sebagai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port I/O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dua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arah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Fungsi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lain port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selengk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apnya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bisa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dibaca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pada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buku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petunjuk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”AVR ATMega8535”.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6 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Port D (PD7 … PD0)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Berfungsi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sebagai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port I/O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dua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arah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Port PD0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PD1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juga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berfungsi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sebagai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RXD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TXD, yang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dipergunakan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untuk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komunikasi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serial.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Fungsi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lain port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selengkapnya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bisa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dibaca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pad a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buku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petunjuk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”AVR ATMega8535”.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7 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RESET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Input reset.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XTAL1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Input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ke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amplifier inverting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osilator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input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ke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sirkuit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clock internal.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9     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XTAL2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Output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dari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amplifier inverting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osilator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AVCC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Input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tegangan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untuk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Port A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ADC.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11 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AREF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Tegangan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referensi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untuk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ADC.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5AE2E-879A-4F44-86F7-45AF0F8DFA5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221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705210"/>
            <a:ext cx="9144000" cy="5227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227934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 OF YOUR 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1167594"/>
            <a:ext cx="2880000" cy="280831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6264000" y="0"/>
            <a:ext cx="2880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4792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347864" y="131536"/>
            <a:ext cx="5796136" cy="15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104000" y="1798321"/>
            <a:ext cx="5040000" cy="15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824000" y="3465106"/>
            <a:ext cx="4320000" cy="15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58121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937417" y="1"/>
            <a:ext cx="1872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1968708" y="1"/>
            <a:ext cx="1872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1"/>
            <a:ext cx="1872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6533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795621" y="230919"/>
            <a:ext cx="3294112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3166" y="3399271"/>
            <a:ext cx="3293944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3795621" y="1815095"/>
            <a:ext cx="1728192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5621504" y="1814524"/>
            <a:ext cx="1468228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7178918" y="230919"/>
            <a:ext cx="1728192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7589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4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7041" y="1313860"/>
            <a:ext cx="6438182" cy="327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81898" y="1731279"/>
            <a:ext cx="3085597" cy="22818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6077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3507854"/>
            <a:ext cx="9144000" cy="1635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25" y="1079005"/>
            <a:ext cx="3373328" cy="408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66328" y="1217153"/>
            <a:ext cx="1945465" cy="3005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42432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4008" y="1131589"/>
            <a:ext cx="2849840" cy="364917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0" y="2253238"/>
            <a:ext cx="4572000" cy="47357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2726814"/>
            <a:ext cx="45720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Oval 1"/>
          <p:cNvSpPr/>
          <p:nvPr userDrawn="1"/>
        </p:nvSpPr>
        <p:spPr>
          <a:xfrm>
            <a:off x="2699792" y="699542"/>
            <a:ext cx="3744416" cy="3744416"/>
          </a:xfrm>
          <a:prstGeom prst="ellipse">
            <a:avLst/>
          </a:prstGeom>
          <a:solidFill>
            <a:schemeClr val="accent1">
              <a:alpha val="77000"/>
            </a:schemeClr>
          </a:solidFill>
          <a:ln w="857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99792" y="2181230"/>
            <a:ext cx="3744416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99644" y="2757294"/>
            <a:ext cx="3744416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195486"/>
            <a:ext cx="842493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771550"/>
            <a:ext cx="842493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457713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79512" y="339502"/>
            <a:ext cx="4248472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79512" y="915566"/>
            <a:ext cx="4248472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927735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9246" y="1275606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720790" y="1275606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792334" y="1275606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3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863879" y="1275606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0241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104456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1995686"/>
            <a:ext cx="9144000" cy="2880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6313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1" r:id="rId3"/>
    <p:sldLayoutId id="2147483660" r:id="rId4"/>
    <p:sldLayoutId id="2147483662" r:id="rId5"/>
    <p:sldLayoutId id="2147483655" r:id="rId6"/>
    <p:sldLayoutId id="2147483663" r:id="rId7"/>
    <p:sldLayoutId id="2147483667" r:id="rId8"/>
    <p:sldLayoutId id="2147483664" r:id="rId9"/>
    <p:sldLayoutId id="2147483668" r:id="rId10"/>
    <p:sldLayoutId id="2147483665" r:id="rId11"/>
    <p:sldLayoutId id="2147483670" r:id="rId12"/>
    <p:sldLayoutId id="2147483672" r:id="rId13"/>
    <p:sldLayoutId id="2147483656" r:id="rId1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tubes.cxp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Produksi</a:t>
            </a:r>
            <a:r>
              <a:rPr lang="en-US" dirty="0"/>
              <a:t> </a:t>
            </a:r>
            <a:r>
              <a:rPr lang="en-US" dirty="0" err="1" smtClean="0"/>
              <a:t>Kentang</a:t>
            </a:r>
            <a:r>
              <a:rPr lang="en-US" dirty="0" smtClean="0"/>
              <a:t> </a:t>
            </a:r>
            <a:r>
              <a:rPr lang="en-US" dirty="0" err="1" smtClean="0"/>
              <a:t>Goreng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0" y="699542"/>
            <a:ext cx="9144000" cy="1224136"/>
          </a:xfrm>
        </p:spPr>
        <p:txBody>
          <a:bodyPr/>
          <a:lstStyle/>
          <a:p>
            <a:r>
              <a:rPr lang="en-US" sz="2400" dirty="0" err="1" smtClean="0"/>
              <a:t>Oleh</a:t>
            </a:r>
            <a:r>
              <a:rPr lang="en-US" sz="2400" dirty="0" smtClean="0"/>
              <a:t> :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467544" y="2355726"/>
            <a:ext cx="8352928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Apnan</a:t>
            </a:r>
            <a:r>
              <a:rPr lang="en-US" sz="3200" dirty="0" smtClean="0"/>
              <a:t> </a:t>
            </a:r>
            <a:r>
              <a:rPr lang="en-US" sz="3200" dirty="0" err="1" smtClean="0"/>
              <a:t>Juanda</a:t>
            </a:r>
            <a:r>
              <a:rPr lang="en-US" sz="3200" dirty="0" smtClean="0"/>
              <a:t> (1102170082)</a:t>
            </a:r>
            <a:endParaRPr lang="en-US" sz="3200" dirty="0"/>
          </a:p>
        </p:txBody>
      </p:sp>
      <p:sp>
        <p:nvSpPr>
          <p:cNvPr id="9" name="Rectangle 8"/>
          <p:cNvSpPr/>
          <p:nvPr/>
        </p:nvSpPr>
        <p:spPr>
          <a:xfrm>
            <a:off x="493614" y="3795886"/>
            <a:ext cx="8352928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Difa</a:t>
            </a:r>
            <a:r>
              <a:rPr lang="en-US" sz="3200" dirty="0" smtClean="0"/>
              <a:t> Surya Putra (1102171063)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4920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661" y="3227569"/>
            <a:ext cx="5954995" cy="1656184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491880" y="627534"/>
            <a:ext cx="4104456" cy="2952328"/>
            <a:chOff x="3082848" y="1454092"/>
            <a:chExt cx="3145336" cy="241380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82848" y="1454092"/>
              <a:ext cx="2978303" cy="2235315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4499992" y="3291830"/>
              <a:ext cx="1728192" cy="576064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634" y="2694142"/>
            <a:ext cx="2559182" cy="53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10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144016" y="292446"/>
            <a:ext cx="9144000" cy="502895"/>
          </a:xfrm>
        </p:spPr>
        <p:txBody>
          <a:bodyPr/>
          <a:lstStyle/>
          <a:p>
            <a:r>
              <a:rPr lang="en-US" altLang="ko-KR" sz="3400" dirty="0"/>
              <a:t>Digital Amplifier Ultrasonic Sensor E4C-UDA</a:t>
            </a:r>
          </a:p>
          <a:p>
            <a:endParaRPr lang="ko-KR" altLang="en-US" sz="3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Sensor </a:t>
            </a:r>
            <a:r>
              <a:rPr lang="en-US" altLang="ko-KR" dirty="0" err="1"/>
              <a:t>ini</a:t>
            </a:r>
            <a:r>
              <a:rPr lang="en-US" altLang="ko-KR" dirty="0"/>
              <a:t> </a:t>
            </a:r>
            <a:r>
              <a:rPr lang="en-US" altLang="ko-KR" dirty="0" err="1"/>
              <a:t>merupakan</a:t>
            </a:r>
            <a:r>
              <a:rPr lang="en-US" altLang="ko-KR" dirty="0"/>
              <a:t> sensor yang </a:t>
            </a:r>
            <a:r>
              <a:rPr lang="en-US" altLang="ko-KR" dirty="0" err="1"/>
              <a:t>diproduksi</a:t>
            </a:r>
            <a:r>
              <a:rPr lang="en-US" altLang="ko-KR" dirty="0"/>
              <a:t> </a:t>
            </a:r>
            <a:r>
              <a:rPr lang="en-US" altLang="ko-KR" dirty="0" err="1"/>
              <a:t>oleh</a:t>
            </a:r>
            <a:r>
              <a:rPr lang="en-US" altLang="ko-KR" dirty="0"/>
              <a:t> OMRON, </a:t>
            </a:r>
            <a:r>
              <a:rPr lang="en-US" altLang="ko-KR" dirty="0" err="1"/>
              <a:t>dimana</a:t>
            </a:r>
            <a:r>
              <a:rPr lang="en-US" altLang="ko-KR" dirty="0"/>
              <a:t> </a:t>
            </a:r>
            <a:r>
              <a:rPr lang="en-US" altLang="ko-KR" dirty="0" err="1"/>
              <a:t>alasan</a:t>
            </a:r>
            <a:r>
              <a:rPr lang="en-US" altLang="ko-KR" dirty="0"/>
              <a:t> </a:t>
            </a:r>
            <a:r>
              <a:rPr lang="en-US" altLang="ko-KR" dirty="0" err="1"/>
              <a:t>utama</a:t>
            </a:r>
            <a:r>
              <a:rPr lang="en-US" altLang="ko-KR" dirty="0"/>
              <a:t> </a:t>
            </a:r>
            <a:r>
              <a:rPr lang="en-US" altLang="ko-KR" dirty="0" err="1"/>
              <a:t>pemilihan</a:t>
            </a:r>
            <a:r>
              <a:rPr lang="en-US" altLang="ko-KR" dirty="0"/>
              <a:t> sensor </a:t>
            </a:r>
            <a:r>
              <a:rPr lang="en-US" altLang="ko-KR" dirty="0" err="1"/>
              <a:t>ini</a:t>
            </a:r>
            <a:r>
              <a:rPr lang="en-US" altLang="ko-KR" dirty="0"/>
              <a:t> </a:t>
            </a:r>
            <a:r>
              <a:rPr lang="en-US" altLang="ko-KR" dirty="0" err="1"/>
              <a:t>adalah</a:t>
            </a:r>
            <a:r>
              <a:rPr lang="en-US" altLang="ko-KR" dirty="0"/>
              <a:t> </a:t>
            </a:r>
            <a:r>
              <a:rPr lang="en-US" altLang="ko-KR" dirty="0" err="1"/>
              <a:t>kecepatan</a:t>
            </a:r>
            <a:r>
              <a:rPr lang="en-US" altLang="ko-KR" dirty="0"/>
              <a:t> </a:t>
            </a:r>
            <a:r>
              <a:rPr lang="en-US" altLang="ko-KR" dirty="0" err="1"/>
              <a:t>pembaan</a:t>
            </a:r>
            <a:r>
              <a:rPr lang="en-US" altLang="ko-KR" dirty="0"/>
              <a:t> </a:t>
            </a:r>
            <a:r>
              <a:rPr lang="en-US" altLang="ko-KR" dirty="0" err="1"/>
              <a:t>datanya</a:t>
            </a:r>
            <a:r>
              <a:rPr lang="en-US" altLang="ko-KR" dirty="0"/>
              <a:t> </a:t>
            </a:r>
            <a:r>
              <a:rPr lang="en-US" altLang="ko-KR" dirty="0" err="1"/>
              <a:t>kemudian</a:t>
            </a:r>
            <a:r>
              <a:rPr lang="en-US" altLang="ko-KR" dirty="0"/>
              <a:t> range temperature operational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7112" y="1821553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11177" y="4011910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3400" y="3725039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206" y="1635646"/>
            <a:ext cx="3168650" cy="31686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2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8" y="1390407"/>
            <a:ext cx="3429718" cy="317205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5896" y="1158948"/>
            <a:ext cx="5112568" cy="386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27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144016" y="51470"/>
            <a:ext cx="9144000" cy="502895"/>
          </a:xfrm>
        </p:spPr>
        <p:txBody>
          <a:bodyPr/>
          <a:lstStyle/>
          <a:p>
            <a:r>
              <a:rPr lang="en-US" altLang="ko-KR" sz="3400" dirty="0"/>
              <a:t>Infrared </a:t>
            </a:r>
            <a:r>
              <a:rPr lang="en-US" altLang="ko-KR" sz="3400" dirty="0" err="1"/>
              <a:t>Thermosensor</a:t>
            </a:r>
            <a:r>
              <a:rPr lang="en-US" altLang="ko-KR" sz="3400" dirty="0"/>
              <a:t> ES1C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Sensor </a:t>
            </a:r>
            <a:r>
              <a:rPr lang="en-US" altLang="ko-KR" dirty="0" err="1"/>
              <a:t>ini</a:t>
            </a:r>
            <a:r>
              <a:rPr lang="en-US" altLang="ko-KR" dirty="0"/>
              <a:t> </a:t>
            </a:r>
            <a:r>
              <a:rPr lang="en-US" altLang="ko-KR" dirty="0" err="1"/>
              <a:t>merupakan</a:t>
            </a:r>
            <a:r>
              <a:rPr lang="en-US" altLang="ko-KR" dirty="0"/>
              <a:t> sensor yang </a:t>
            </a:r>
            <a:r>
              <a:rPr lang="en-US" altLang="ko-KR" dirty="0" err="1"/>
              <a:t>diproduksi</a:t>
            </a:r>
            <a:r>
              <a:rPr lang="en-US" altLang="ko-KR" dirty="0"/>
              <a:t> </a:t>
            </a:r>
            <a:r>
              <a:rPr lang="en-US" altLang="ko-KR" dirty="0" err="1"/>
              <a:t>oleh</a:t>
            </a:r>
            <a:r>
              <a:rPr lang="en-US" altLang="ko-KR" dirty="0"/>
              <a:t> OMRON, </a:t>
            </a:r>
            <a:r>
              <a:rPr lang="en-US" altLang="ko-KR" dirty="0" err="1"/>
              <a:t>dimana</a:t>
            </a:r>
            <a:r>
              <a:rPr lang="en-US" altLang="ko-KR" dirty="0"/>
              <a:t> </a:t>
            </a:r>
            <a:r>
              <a:rPr lang="en-US" altLang="ko-KR" dirty="0" err="1"/>
              <a:t>pembacaan</a:t>
            </a:r>
            <a:r>
              <a:rPr lang="en-US" altLang="ko-KR" dirty="0"/>
              <a:t> data </a:t>
            </a:r>
            <a:r>
              <a:rPr lang="en-US" altLang="ko-KR" dirty="0" err="1"/>
              <a:t>suhu</a:t>
            </a:r>
            <a:r>
              <a:rPr lang="en-US" altLang="ko-KR" dirty="0"/>
              <a:t> </a:t>
            </a:r>
            <a:r>
              <a:rPr lang="en-US" altLang="ko-KR" dirty="0" err="1"/>
              <a:t>melalui</a:t>
            </a:r>
            <a:r>
              <a:rPr lang="en-US" altLang="ko-KR" dirty="0"/>
              <a:t> infrared </a:t>
            </a:r>
            <a:r>
              <a:rPr lang="en-US" altLang="ko-KR" dirty="0" err="1"/>
              <a:t>dari</a:t>
            </a:r>
            <a:r>
              <a:rPr lang="en-US" altLang="ko-KR" dirty="0"/>
              <a:t> sensor </a:t>
            </a:r>
            <a:r>
              <a:rPr lang="en-US" altLang="ko-KR" dirty="0" err="1"/>
              <a:t>sehingga</a:t>
            </a:r>
            <a:r>
              <a:rPr lang="en-US" altLang="ko-KR" dirty="0"/>
              <a:t> sensor </a:t>
            </a:r>
            <a:r>
              <a:rPr lang="en-US" altLang="ko-KR" dirty="0" err="1"/>
              <a:t>akan</a:t>
            </a:r>
            <a:r>
              <a:rPr lang="en-US" altLang="ko-KR" dirty="0"/>
              <a:t> </a:t>
            </a:r>
            <a:r>
              <a:rPr lang="en-US" altLang="ko-KR" dirty="0" err="1"/>
              <a:t>lebih</a:t>
            </a:r>
            <a:r>
              <a:rPr lang="en-US" altLang="ko-KR" dirty="0"/>
              <a:t> </a:t>
            </a:r>
            <a:r>
              <a:rPr lang="en-US" altLang="ko-KR" dirty="0" err="1"/>
              <a:t>aman</a:t>
            </a:r>
            <a:r>
              <a:rPr lang="en-US" altLang="ko-KR" dirty="0"/>
              <a:t> </a:t>
            </a:r>
            <a:r>
              <a:rPr lang="en-US" altLang="ko-KR" dirty="0" err="1"/>
              <a:t>digunakan</a:t>
            </a:r>
            <a:r>
              <a:rPr lang="en-US" altLang="ko-KR" dirty="0"/>
              <a:t> </a:t>
            </a:r>
            <a:r>
              <a:rPr lang="en-US" altLang="ko-KR" dirty="0" err="1"/>
              <a:t>pada</a:t>
            </a:r>
            <a:r>
              <a:rPr lang="en-US" altLang="ko-KR" dirty="0"/>
              <a:t> temperature yang </a:t>
            </a:r>
            <a:r>
              <a:rPr lang="en-US" altLang="ko-KR" dirty="0" err="1"/>
              <a:t>ektrem</a:t>
            </a:r>
            <a:r>
              <a:rPr lang="en-US" altLang="ko-KR" dirty="0"/>
              <a:t> </a:t>
            </a:r>
            <a:r>
              <a:rPr lang="en-US" altLang="ko-KR" dirty="0" err="1"/>
              <a:t>sekalipun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717112" y="1821553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11177" y="4011910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3400" y="3725039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206" y="1635646"/>
            <a:ext cx="3168650" cy="31686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2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9" y="1707655"/>
            <a:ext cx="3465606" cy="30966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8491" y="1196253"/>
            <a:ext cx="4464496" cy="21438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5897" y="3453370"/>
            <a:ext cx="5508104" cy="1566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398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483518"/>
            <a:ext cx="6719363" cy="439248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1188640" y="-54864"/>
            <a:ext cx="45719" cy="548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915816" y="4371950"/>
            <a:ext cx="1656184" cy="50405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2196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0D2C1EFF-6393-4AE6-A345-71C0D96204A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0" name="Rectangle 9"/>
          <p:cNvSpPr/>
          <p:nvPr/>
        </p:nvSpPr>
        <p:spPr>
          <a:xfrm>
            <a:off x="3095836" y="0"/>
            <a:ext cx="2952328" cy="51435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275856" y="1883027"/>
            <a:ext cx="2539938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defRPr/>
            </a:pP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Penjelasan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tentang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Sistematika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Proses </a:t>
            </a: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Penirisan</a:t>
            </a: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AutoShape 92"/>
          <p:cNvSpPr>
            <a:spLocks noChangeAspect="1" noChangeArrowheads="1"/>
          </p:cNvSpPr>
          <p:nvPr/>
        </p:nvSpPr>
        <p:spPr bwMode="auto">
          <a:xfrm rot="16200000" flipH="1">
            <a:off x="3995936" y="915566"/>
            <a:ext cx="1008112" cy="100811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67944" y="1092101"/>
            <a:ext cx="936104" cy="61555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946346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3"/>
          <p:cNvSpPr txBox="1">
            <a:spLocks/>
          </p:cNvSpPr>
          <p:nvPr/>
        </p:nvSpPr>
        <p:spPr>
          <a:xfrm>
            <a:off x="2735796" y="123478"/>
            <a:ext cx="3672408" cy="1569281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Proses </a:t>
            </a:r>
            <a:r>
              <a:rPr lang="en-US" altLang="ko-KR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Penirisan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pPr marL="0" indent="0" algn="ctr">
              <a:buNone/>
            </a:pPr>
            <a:r>
              <a:rPr lang="en-US" altLang="ko-KR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Sisa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Minyak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52842" y="2179832"/>
            <a:ext cx="3888432" cy="17081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Proses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penirisan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akan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menggunakan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konsep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seperti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elevator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dimana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terdapat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2 motor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penggerak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yang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berada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di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ujung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atas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lajur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dan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di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ujung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bawah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lajur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selanjutnya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motor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tersebut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akan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bekerja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dengan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acuan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data yang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diberikan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oleh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sensor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ultrasonik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di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akhir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tangki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penggorengan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3E96BDCF-27EA-4D80-8F18-4F5FD2A6B4E7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0" y="1629754"/>
            <a:ext cx="4716015" cy="2886211"/>
          </a:xfrm>
        </p:spPr>
      </p:sp>
      <p:pic>
        <p:nvPicPr>
          <p:cNvPr id="1026" name="Picture 2" descr="https://encrypted-tbn0.gstatic.com/images?q=tbn:ANd9GcTiFws4RovNJ9wK1lw7s-vIFm_WUsP6ZtjkrQ6ubDrbJ1TtQstU&amp;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789731"/>
            <a:ext cx="4837834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4641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832" y="163445"/>
            <a:ext cx="4187998" cy="24803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712" y="2787774"/>
            <a:ext cx="4407126" cy="18860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2931790"/>
            <a:ext cx="3429176" cy="6731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5273" y="2727502"/>
            <a:ext cx="4035639" cy="40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367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144016" y="123478"/>
            <a:ext cx="9144000" cy="502895"/>
          </a:xfrm>
        </p:spPr>
        <p:txBody>
          <a:bodyPr/>
          <a:lstStyle/>
          <a:p>
            <a:r>
              <a:rPr lang="en-US" sz="3200" b="1" dirty="0">
                <a:latin typeface="+mj-ea"/>
                <a:ea typeface="+mj-ea"/>
              </a:rPr>
              <a:t>Motor servo R88G</a:t>
            </a:r>
            <a:endParaRPr lang="ko-KR" altLang="en-US" sz="3400" b="1" dirty="0">
              <a:latin typeface="+mj-ea"/>
              <a:ea typeface="+mj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Parameter yang </a:t>
            </a:r>
            <a:r>
              <a:rPr lang="en-US" altLang="ko-KR" dirty="0" err="1"/>
              <a:t>digunakan</a:t>
            </a:r>
            <a:r>
              <a:rPr lang="en-US" altLang="ko-KR" dirty="0"/>
              <a:t> </a:t>
            </a:r>
            <a:r>
              <a:rPr lang="en-US" altLang="ko-KR" dirty="0" err="1"/>
              <a:t>dalam</a:t>
            </a:r>
            <a:r>
              <a:rPr lang="en-US" altLang="ko-KR" dirty="0"/>
              <a:t> </a:t>
            </a:r>
            <a:r>
              <a:rPr lang="en-US" altLang="ko-KR" dirty="0" err="1"/>
              <a:t>memilih</a:t>
            </a:r>
            <a:r>
              <a:rPr lang="en-US" altLang="ko-KR" dirty="0"/>
              <a:t> motor </a:t>
            </a:r>
            <a:r>
              <a:rPr lang="en-US" altLang="ko-KR" dirty="0" err="1"/>
              <a:t>penggerak</a:t>
            </a:r>
            <a:r>
              <a:rPr lang="en-US" altLang="ko-KR" dirty="0"/>
              <a:t> </a:t>
            </a:r>
            <a:r>
              <a:rPr lang="en-US" altLang="ko-KR" dirty="0" err="1"/>
              <a:t>pada</a:t>
            </a:r>
            <a:r>
              <a:rPr lang="en-US" altLang="ko-KR" dirty="0"/>
              <a:t> </a:t>
            </a:r>
            <a:r>
              <a:rPr lang="en-US" altLang="ko-KR" dirty="0" err="1"/>
              <a:t>tahapan</a:t>
            </a:r>
            <a:r>
              <a:rPr lang="en-US" altLang="ko-KR" dirty="0"/>
              <a:t> </a:t>
            </a:r>
            <a:r>
              <a:rPr lang="en-US" altLang="ko-KR" dirty="0" err="1"/>
              <a:t>penirisan</a:t>
            </a:r>
            <a:r>
              <a:rPr lang="en-US" altLang="ko-KR" dirty="0"/>
              <a:t> </a:t>
            </a:r>
            <a:r>
              <a:rPr lang="en-US" altLang="ko-KR" dirty="0" err="1"/>
              <a:t>adalah</a:t>
            </a:r>
            <a:r>
              <a:rPr lang="en-US" altLang="ko-KR" dirty="0"/>
              <a:t> </a:t>
            </a:r>
            <a:r>
              <a:rPr lang="en-US" altLang="ko-KR" dirty="0" err="1"/>
              <a:t>pada</a:t>
            </a:r>
            <a:r>
              <a:rPr lang="en-US" altLang="ko-KR" dirty="0"/>
              <a:t> </a:t>
            </a:r>
            <a:r>
              <a:rPr lang="en-US" altLang="ko-KR" dirty="0" err="1"/>
              <a:t>besarnya</a:t>
            </a:r>
            <a:r>
              <a:rPr lang="en-US" altLang="ko-KR" dirty="0"/>
              <a:t> torsi </a:t>
            </a:r>
            <a:r>
              <a:rPr lang="en-US" altLang="ko-KR" dirty="0" err="1"/>
              <a:t>dan</a:t>
            </a:r>
            <a:r>
              <a:rPr lang="en-US" altLang="ko-KR" dirty="0"/>
              <a:t> </a:t>
            </a:r>
            <a:r>
              <a:rPr lang="en-US" altLang="ko-KR" dirty="0" err="1"/>
              <a:t>efisiensi</a:t>
            </a:r>
            <a:r>
              <a:rPr lang="en-US" altLang="ko-KR" dirty="0"/>
              <a:t> yang </a:t>
            </a:r>
            <a:r>
              <a:rPr lang="en-US" altLang="ko-KR" dirty="0" err="1"/>
              <a:t>dimiliki</a:t>
            </a:r>
            <a:r>
              <a:rPr lang="en-US" altLang="ko-KR" dirty="0"/>
              <a:t> </a:t>
            </a:r>
            <a:r>
              <a:rPr lang="en-US" altLang="ko-KR" dirty="0" err="1"/>
              <a:t>oleh</a:t>
            </a:r>
            <a:r>
              <a:rPr lang="en-US" altLang="ko-KR" dirty="0"/>
              <a:t> motor </a:t>
            </a:r>
            <a:r>
              <a:rPr lang="en-US" altLang="ko-KR" dirty="0" err="1"/>
              <a:t>tersebut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717112" y="1821553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11177" y="4011910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3400" y="3725039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520" y="1934818"/>
            <a:ext cx="3608553" cy="272516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8" y="1717875"/>
            <a:ext cx="5832648" cy="308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83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asil gambar untuk mini eskalator pl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339502"/>
            <a:ext cx="5184575" cy="4283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947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0D2C1EFF-6393-4AE6-A345-71C0D96204A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0" name="Rectangle 9"/>
          <p:cNvSpPr/>
          <p:nvPr/>
        </p:nvSpPr>
        <p:spPr>
          <a:xfrm>
            <a:off x="3095836" y="0"/>
            <a:ext cx="2952328" cy="51435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2987824" y="2108345"/>
            <a:ext cx="324036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defRPr/>
            </a:pP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Penjelasan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</a:t>
            </a:r>
          </a:p>
          <a:p>
            <a:pPr algn="ctr">
              <a:defRPr/>
            </a:pP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alat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otomasi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</a:t>
            </a:r>
          </a:p>
          <a:p>
            <a:pPr algn="ctr">
              <a:defRPr/>
            </a:pP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Melalui</a:t>
            </a: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  <a:p>
            <a:pPr algn="ctr">
              <a:defRPr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ladder diagram</a:t>
            </a:r>
          </a:p>
        </p:txBody>
      </p:sp>
      <p:sp>
        <p:nvSpPr>
          <p:cNvPr id="7" name="AutoShape 92"/>
          <p:cNvSpPr>
            <a:spLocks noChangeAspect="1" noChangeArrowheads="1"/>
          </p:cNvSpPr>
          <p:nvPr/>
        </p:nvSpPr>
        <p:spPr bwMode="auto">
          <a:xfrm rot="16200000" flipH="1">
            <a:off x="3995936" y="915566"/>
            <a:ext cx="1008112" cy="100811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67944" y="1092101"/>
            <a:ext cx="936104" cy="61555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946346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E95C790C-A86D-4748-853D-5CB02C0B13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Proses </a:t>
            </a:r>
            <a:r>
              <a:rPr lang="en-US" dirty="0" err="1"/>
              <a:t>Produksi</a:t>
            </a:r>
            <a:r>
              <a:rPr lang="en-US" dirty="0"/>
              <a:t> </a:t>
            </a:r>
            <a:r>
              <a:rPr lang="en-US" dirty="0" err="1"/>
              <a:t>Kentang</a:t>
            </a:r>
            <a:endParaRPr lang="en-US" dirty="0"/>
          </a:p>
        </p:txBody>
      </p:sp>
      <p:pic>
        <p:nvPicPr>
          <p:cNvPr id="28" name="Picture Placeholder 27">
            <a:extLst>
              <a:ext uri="{FF2B5EF4-FFF2-40B4-BE49-F238E27FC236}">
                <a16:creationId xmlns:a16="http://schemas.microsoft.com/office/drawing/2014/main" xmlns="" id="{4688FBC8-1F57-432D-81FC-676DB3DBAA7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" r="552"/>
          <a:stretch>
            <a:fillRect/>
          </a:stretch>
        </p:blipFill>
        <p:spPr>
          <a:xfrm>
            <a:off x="700256" y="1851670"/>
            <a:ext cx="1648869" cy="1648869"/>
          </a:xfrm>
        </p:spPr>
      </p:pic>
      <p:pic>
        <p:nvPicPr>
          <p:cNvPr id="53" name="Picture Placeholder 52">
            <a:extLst>
              <a:ext uri="{FF2B5EF4-FFF2-40B4-BE49-F238E27FC236}">
                <a16:creationId xmlns:a16="http://schemas.microsoft.com/office/drawing/2014/main" xmlns="" id="{A4A595DA-617D-4517-9A7F-3919D1CDAD73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76" r="12776"/>
          <a:stretch>
            <a:fillRect/>
          </a:stretch>
        </p:blipFill>
        <p:spPr>
          <a:xfrm>
            <a:off x="2771800" y="1851670"/>
            <a:ext cx="1648869" cy="1648869"/>
          </a:xfrm>
        </p:spPr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xmlns="" id="{2F4E6A51-6A23-4559-B618-EE454CE15D05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43344" y="1851670"/>
            <a:ext cx="1648869" cy="1648869"/>
          </a:xfrm>
        </p:spPr>
      </p:pic>
      <p:pic>
        <p:nvPicPr>
          <p:cNvPr id="58" name="Picture Placeholder 57">
            <a:extLst>
              <a:ext uri="{FF2B5EF4-FFF2-40B4-BE49-F238E27FC236}">
                <a16:creationId xmlns:a16="http://schemas.microsoft.com/office/drawing/2014/main" xmlns="" id="{7A4DC4D0-BC96-48AF-993C-F5B345507B3B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" r="550"/>
          <a:stretch>
            <a:fillRect/>
          </a:stretch>
        </p:blipFill>
        <p:spPr>
          <a:xfrm>
            <a:off x="6914889" y="1851670"/>
            <a:ext cx="1648869" cy="1648869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22F259E5-8C4A-4B85-9910-3CA7DEAF9A7D}"/>
              </a:ext>
            </a:extLst>
          </p:cNvPr>
          <p:cNvSpPr txBox="1"/>
          <p:nvPr/>
        </p:nvSpPr>
        <p:spPr>
          <a:xfrm>
            <a:off x="4911042" y="3611599"/>
            <a:ext cx="16488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 err="1"/>
              <a:t>Penggorengan</a:t>
            </a:r>
            <a:endParaRPr lang="en-US" sz="17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F4EB610F-1C53-4AC9-A634-5DBBBDD019A6}"/>
              </a:ext>
            </a:extLst>
          </p:cNvPr>
          <p:cNvSpPr txBox="1"/>
          <p:nvPr/>
        </p:nvSpPr>
        <p:spPr>
          <a:xfrm>
            <a:off x="700256" y="3624327"/>
            <a:ext cx="1648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Pengupasan</a:t>
            </a:r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7748A7DC-B126-454E-82A6-3517360ABC94}"/>
              </a:ext>
            </a:extLst>
          </p:cNvPr>
          <p:cNvSpPr txBox="1"/>
          <p:nvPr/>
        </p:nvSpPr>
        <p:spPr>
          <a:xfrm>
            <a:off x="2771800" y="3611599"/>
            <a:ext cx="1648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Pemotongan</a:t>
            </a:r>
            <a:endParaRPr lang="en-US" sz="17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348EBC89-9AC7-4A5F-A129-29092B879C32}"/>
              </a:ext>
            </a:extLst>
          </p:cNvPr>
          <p:cNvSpPr txBox="1"/>
          <p:nvPr/>
        </p:nvSpPr>
        <p:spPr>
          <a:xfrm>
            <a:off x="7050284" y="3619293"/>
            <a:ext cx="147448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 err="1"/>
              <a:t>Penirisan</a:t>
            </a:r>
            <a:endParaRPr lang="en-US" sz="17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2C0D48B5-C4FA-4BF9-9AC3-B00A08AE547D}"/>
              </a:ext>
            </a:extLst>
          </p:cNvPr>
          <p:cNvSpPr txBox="1"/>
          <p:nvPr/>
        </p:nvSpPr>
        <p:spPr>
          <a:xfrm>
            <a:off x="700256" y="1347614"/>
            <a:ext cx="3720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xmlns="" id="{26A23C75-055F-45D0-93CE-1F193BFD47E1}"/>
              </a:ext>
            </a:extLst>
          </p:cNvPr>
          <p:cNvSpPr/>
          <p:nvPr/>
        </p:nvSpPr>
        <p:spPr>
          <a:xfrm>
            <a:off x="700256" y="4155926"/>
            <a:ext cx="3720412" cy="5040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BAGIAN 1</a:t>
            </a: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xmlns="" id="{31890FEE-4D53-4B0F-B931-7FAAB34595D8}"/>
              </a:ext>
            </a:extLst>
          </p:cNvPr>
          <p:cNvSpPr/>
          <p:nvPr/>
        </p:nvSpPr>
        <p:spPr>
          <a:xfrm>
            <a:off x="4843346" y="4155926"/>
            <a:ext cx="3720412" cy="5040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BAGIAN 2</a:t>
            </a:r>
          </a:p>
        </p:txBody>
      </p:sp>
    </p:spTree>
    <p:extLst>
      <p:ext uri="{BB962C8B-B14F-4D97-AF65-F5344CB8AC3E}">
        <p14:creationId xmlns:p14="http://schemas.microsoft.com/office/powerpoint/2010/main" val="19649399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99792" y="1419622"/>
            <a:ext cx="5616624" cy="2448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Berikut</a:t>
            </a:r>
            <a:r>
              <a:rPr lang="en-US" sz="2400" dirty="0"/>
              <a:t> </a:t>
            </a:r>
            <a:r>
              <a:rPr lang="en-US" sz="2400" dirty="0" err="1">
                <a:hlinkClick r:id="rId2" action="ppaction://hlinkfile"/>
              </a:rPr>
              <a:t>ini</a:t>
            </a:r>
            <a:r>
              <a:rPr lang="en-US" sz="2400" dirty="0"/>
              <a:t> ladder diagram yang </a:t>
            </a:r>
            <a:r>
              <a:rPr lang="en-US" sz="2400" dirty="0" err="1"/>
              <a:t>akan</a:t>
            </a:r>
            <a:r>
              <a:rPr lang="en-US" sz="2400" dirty="0"/>
              <a:t>    </a:t>
            </a:r>
            <a:r>
              <a:rPr lang="en-US" sz="2400" dirty="0" err="1"/>
              <a:t>dijelaskan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96728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0D2C1EFF-6393-4AE6-A345-71C0D96204A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0" name="Rectangle 9"/>
          <p:cNvSpPr/>
          <p:nvPr/>
        </p:nvSpPr>
        <p:spPr>
          <a:xfrm>
            <a:off x="3095836" y="0"/>
            <a:ext cx="2952328" cy="51435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275856" y="2252359"/>
            <a:ext cx="253993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defRPr/>
            </a:pP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Kesimpulan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</a:t>
            </a:r>
          </a:p>
          <a:p>
            <a:pPr algn="ctr">
              <a:defRPr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&amp; </a:t>
            </a:r>
          </a:p>
          <a:p>
            <a:pPr algn="ctr">
              <a:defRPr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Saran </a:t>
            </a:r>
          </a:p>
        </p:txBody>
      </p:sp>
      <p:sp>
        <p:nvSpPr>
          <p:cNvPr id="7" name="AutoShape 92"/>
          <p:cNvSpPr>
            <a:spLocks noChangeAspect="1" noChangeArrowheads="1"/>
          </p:cNvSpPr>
          <p:nvPr/>
        </p:nvSpPr>
        <p:spPr bwMode="auto">
          <a:xfrm rot="16200000" flipH="1">
            <a:off x="3995936" y="915566"/>
            <a:ext cx="1008112" cy="100811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67944" y="1092101"/>
            <a:ext cx="936104" cy="61555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946346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Kesimpulan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0" y="843558"/>
            <a:ext cx="9144000" cy="288032"/>
          </a:xfrm>
        </p:spPr>
        <p:txBody>
          <a:bodyPr/>
          <a:lstStyle/>
          <a:p>
            <a:r>
              <a:rPr lang="en-US" dirty="0" err="1"/>
              <a:t>Berikut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kesimpulan</a:t>
            </a:r>
            <a:r>
              <a:rPr lang="en-US" dirty="0"/>
              <a:t> yang kami </a:t>
            </a:r>
            <a:r>
              <a:rPr lang="en-US" dirty="0" err="1"/>
              <a:t>peroleh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desain</a:t>
            </a:r>
            <a:endParaRPr lang="en-US" dirty="0"/>
          </a:p>
          <a:p>
            <a:r>
              <a:rPr lang="en-US" dirty="0"/>
              <a:t> Ladder diagram automation machine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4" b="1374"/>
          <a:stretch>
            <a:fillRect/>
          </a:stretch>
        </p:blipFill>
        <p:spPr>
          <a:xfrm>
            <a:off x="981844" y="1708150"/>
            <a:ext cx="3086100" cy="2281238"/>
          </a:xfrm>
        </p:spPr>
      </p:pic>
      <p:sp>
        <p:nvSpPr>
          <p:cNvPr id="8" name="Flowchart: Internal Storage 7"/>
          <p:cNvSpPr/>
          <p:nvPr/>
        </p:nvSpPr>
        <p:spPr>
          <a:xfrm>
            <a:off x="4716016" y="1419622"/>
            <a:ext cx="4355976" cy="3528392"/>
          </a:xfrm>
          <a:prstGeom prst="flowChartInternalStorag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4788024" y="1995686"/>
            <a:ext cx="432048" cy="43204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</a:t>
            </a:r>
          </a:p>
        </p:txBody>
      </p:sp>
      <p:sp>
        <p:nvSpPr>
          <p:cNvPr id="10" name="Rectangle 9"/>
          <p:cNvSpPr/>
          <p:nvPr/>
        </p:nvSpPr>
        <p:spPr>
          <a:xfrm>
            <a:off x="5292080" y="1923678"/>
            <a:ext cx="374441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Perancangan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desain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ladder diagram             automation machine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memerlukan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beberapa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sensor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motor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penggerak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yang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cocok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783966" y="2847440"/>
            <a:ext cx="432048" cy="43204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292080" y="2823778"/>
            <a:ext cx="374441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Tahapan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automation machine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terbagi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ke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 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dalam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4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tahap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yaitu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Pengupasan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              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Pemotongan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Penggorengan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Penirisan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296138" y="3795886"/>
            <a:ext cx="374441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Intruksi-intruksi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yang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digunakan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dalam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ladder diagram Antara lain: Timer, Binary        increment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Binary decrement.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783966" y="3939902"/>
            <a:ext cx="432048" cy="43204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</a:t>
            </a:r>
          </a:p>
        </p:txBody>
      </p:sp>
    </p:spTree>
    <p:extLst>
      <p:ext uri="{BB962C8B-B14F-4D97-AF65-F5344CB8AC3E}">
        <p14:creationId xmlns:p14="http://schemas.microsoft.com/office/powerpoint/2010/main" val="3880934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5496" y="195486"/>
            <a:ext cx="9144000" cy="1224136"/>
          </a:xfrm>
        </p:spPr>
        <p:txBody>
          <a:bodyPr/>
          <a:lstStyle/>
          <a:p>
            <a:r>
              <a:rPr lang="en-US" dirty="0"/>
              <a:t>Saran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0" y="699542"/>
            <a:ext cx="9144000" cy="4176464"/>
          </a:xfrm>
        </p:spPr>
        <p:txBody>
          <a:bodyPr/>
          <a:lstStyle/>
          <a:p>
            <a:pPr marL="342900" indent="-342900" algn="just">
              <a:buAutoNum type="arabicPeriod"/>
            </a:pPr>
            <a:r>
              <a:rPr lang="en-US" sz="2800" dirty="0" err="1"/>
              <a:t>Sebaiknya</a:t>
            </a:r>
            <a:r>
              <a:rPr lang="en-US" sz="2800" dirty="0"/>
              <a:t> </a:t>
            </a:r>
            <a:r>
              <a:rPr lang="en-US" sz="2800" dirty="0" err="1"/>
              <a:t>diperkirakan</a:t>
            </a:r>
            <a:r>
              <a:rPr lang="en-US" sz="2800" dirty="0"/>
              <a:t> </a:t>
            </a:r>
            <a:r>
              <a:rPr lang="en-US" sz="2800" dirty="0" err="1"/>
              <a:t>juga</a:t>
            </a:r>
            <a:r>
              <a:rPr lang="en-US" sz="2800" dirty="0"/>
              <a:t> </a:t>
            </a:r>
            <a:r>
              <a:rPr lang="en-US" sz="2800" dirty="0" err="1"/>
              <a:t>kondisi-kondisi</a:t>
            </a:r>
            <a:r>
              <a:rPr lang="en-US" sz="2800" dirty="0"/>
              <a:t> yang       </a:t>
            </a:r>
            <a:r>
              <a:rPr lang="en-US" sz="2800" dirty="0" err="1"/>
              <a:t>akan</a:t>
            </a:r>
            <a:r>
              <a:rPr lang="en-US" sz="2800" dirty="0"/>
              <a:t> </a:t>
            </a:r>
            <a:r>
              <a:rPr lang="en-US" sz="2800" dirty="0" err="1"/>
              <a:t>menyebabkan</a:t>
            </a:r>
            <a:r>
              <a:rPr lang="en-US" sz="2800" dirty="0"/>
              <a:t> error </a:t>
            </a:r>
            <a:r>
              <a:rPr lang="en-US" sz="2800" dirty="0" err="1"/>
              <a:t>pada</a:t>
            </a:r>
            <a:r>
              <a:rPr lang="en-US" sz="2800" dirty="0"/>
              <a:t> system.</a:t>
            </a:r>
          </a:p>
          <a:p>
            <a:pPr marL="342900" indent="-342900" algn="just">
              <a:buAutoNum type="arabicPeriod"/>
            </a:pPr>
            <a:r>
              <a:rPr lang="en-US" sz="2800" dirty="0" err="1"/>
              <a:t>Komponen-komponen</a:t>
            </a:r>
            <a:r>
              <a:rPr lang="en-US" sz="2800" dirty="0"/>
              <a:t> </a:t>
            </a:r>
            <a:r>
              <a:rPr lang="en-US" sz="2800" dirty="0" err="1"/>
              <a:t>atau</a:t>
            </a:r>
            <a:r>
              <a:rPr lang="en-US" sz="2800" dirty="0"/>
              <a:t> </a:t>
            </a:r>
            <a:r>
              <a:rPr lang="en-US" sz="2800" dirty="0" err="1"/>
              <a:t>peralatan</a:t>
            </a:r>
            <a:r>
              <a:rPr lang="en-US" sz="2800" dirty="0"/>
              <a:t> yang </a:t>
            </a:r>
            <a:r>
              <a:rPr lang="en-US" sz="2800" dirty="0" err="1"/>
              <a:t>sekiranya</a:t>
            </a:r>
            <a:r>
              <a:rPr lang="en-US" sz="2800" dirty="0"/>
              <a:t> </a:t>
            </a:r>
            <a:r>
              <a:rPr lang="en-US" sz="2800" dirty="0" err="1"/>
              <a:t>akan</a:t>
            </a:r>
            <a:r>
              <a:rPr lang="en-US" sz="2800" dirty="0"/>
              <a:t> </a:t>
            </a:r>
            <a:r>
              <a:rPr lang="en-US" sz="2800" dirty="0" err="1"/>
              <a:t>digunakan</a:t>
            </a:r>
            <a:r>
              <a:rPr lang="en-US" sz="2800" dirty="0"/>
              <a:t> </a:t>
            </a:r>
            <a:r>
              <a:rPr lang="en-US" sz="2800" dirty="0" err="1"/>
              <a:t>sebaiknya</a:t>
            </a:r>
            <a:r>
              <a:rPr lang="en-US" sz="2800" dirty="0"/>
              <a:t> </a:t>
            </a:r>
            <a:r>
              <a:rPr lang="en-US" sz="2800" dirty="0" err="1"/>
              <a:t>juga</a:t>
            </a:r>
            <a:r>
              <a:rPr lang="en-US" sz="2800" dirty="0"/>
              <a:t> </a:t>
            </a:r>
            <a:r>
              <a:rPr lang="en-US" sz="2800" dirty="0" err="1"/>
              <a:t>memperkirakan</a:t>
            </a:r>
            <a:r>
              <a:rPr lang="en-US" sz="2800" dirty="0"/>
              <a:t> </a:t>
            </a:r>
            <a:r>
              <a:rPr lang="en-US" sz="2800" dirty="0" err="1"/>
              <a:t>dana</a:t>
            </a:r>
            <a:endParaRPr lang="en-US" sz="2800" dirty="0"/>
          </a:p>
          <a:p>
            <a:pPr algn="just"/>
            <a:r>
              <a:rPr lang="en-US" sz="2800" dirty="0"/>
              <a:t>   </a:t>
            </a:r>
            <a:r>
              <a:rPr lang="en-US" sz="2800" dirty="0" err="1"/>
              <a:t>operasionalnya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487628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306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82204F73-AA64-4961-924C-410E1D8CD6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Pengupas</a:t>
            </a:r>
            <a:r>
              <a:rPr lang="en-US" dirty="0"/>
              <a:t> </a:t>
            </a:r>
            <a:r>
              <a:rPr lang="en-US" dirty="0" err="1"/>
              <a:t>Kentang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B05BB0A-4D37-4969-B205-A0FB0666FE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419622"/>
            <a:ext cx="2160240" cy="21602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BC3791F-B68C-41DF-94C2-9F5C904BC3EC}"/>
              </a:ext>
            </a:extLst>
          </p:cNvPr>
          <p:cNvSpPr txBox="1"/>
          <p:nvPr/>
        </p:nvSpPr>
        <p:spPr>
          <a:xfrm>
            <a:off x="712230" y="3579862"/>
            <a:ext cx="216024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Bold B56 STD </a:t>
            </a:r>
          </a:p>
          <a:p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potato peeler</a:t>
            </a:r>
          </a:p>
          <a:p>
            <a:r>
              <a:rPr lang="it-IT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Williams Catering Products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AD3D89B5-55A6-4E9F-A582-244E823EEC23}"/>
              </a:ext>
            </a:extLst>
          </p:cNvPr>
          <p:cNvSpPr txBox="1"/>
          <p:nvPr/>
        </p:nvSpPr>
        <p:spPr>
          <a:xfrm>
            <a:off x="3419872" y="1131590"/>
            <a:ext cx="51845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Bold B65 STD </a:t>
            </a:r>
            <a:r>
              <a:rPr lang="en-US" dirty="0" err="1"/>
              <a:t>dari</a:t>
            </a:r>
            <a:r>
              <a:rPr lang="en-US" dirty="0"/>
              <a:t> Williams Catering Products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mengupas</a:t>
            </a:r>
            <a:r>
              <a:rPr lang="en-US" dirty="0"/>
              <a:t> </a:t>
            </a:r>
            <a:r>
              <a:rPr lang="en-US" dirty="0" err="1"/>
              <a:t>kulit</a:t>
            </a:r>
            <a:r>
              <a:rPr lang="en-US" dirty="0"/>
              <a:t> </a:t>
            </a:r>
            <a:r>
              <a:rPr lang="en-US" dirty="0" err="1"/>
              <a:t>kentang</a:t>
            </a:r>
            <a:r>
              <a:rPr lang="en-US" dirty="0"/>
              <a:t>       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otomatis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Kapasitas</a:t>
            </a:r>
            <a:r>
              <a:rPr lang="en-US" dirty="0"/>
              <a:t> 25 kg </a:t>
            </a:r>
            <a:r>
              <a:rPr lang="en-US" dirty="0" err="1"/>
              <a:t>kentang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mengupas</a:t>
            </a:r>
            <a:r>
              <a:rPr lang="en-US" dirty="0"/>
              <a:t> 620 kg </a:t>
            </a:r>
            <a:r>
              <a:rPr lang="en-US" dirty="0" err="1"/>
              <a:t>kentang</a:t>
            </a:r>
            <a:r>
              <a:rPr lang="en-US" dirty="0"/>
              <a:t> / jam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385D17C-9A3C-49EE-A24D-851D9BCCF7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2715766"/>
            <a:ext cx="571500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142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33B142C3-B35D-4E22-AD86-4EE2A946B2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Pemotong</a:t>
            </a:r>
            <a:r>
              <a:rPr lang="en-US" dirty="0"/>
              <a:t> </a:t>
            </a:r>
            <a:r>
              <a:rPr lang="en-US" dirty="0" err="1"/>
              <a:t>Kentang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9AF34C1-2705-4396-8915-90E0E19ECF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412217"/>
            <a:ext cx="2160240" cy="22396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90333F8-54C0-446E-A6EB-C9822A0FD316}"/>
              </a:ext>
            </a:extLst>
          </p:cNvPr>
          <p:cNvSpPr txBox="1"/>
          <p:nvPr/>
        </p:nvSpPr>
        <p:spPr>
          <a:xfrm>
            <a:off x="755576" y="3741831"/>
            <a:ext cx="2371655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Bold R1 </a:t>
            </a:r>
          </a:p>
          <a:p>
            <a:r>
              <a:rPr lang="en-US" b="1" dirty="0"/>
              <a:t>potato chipper</a:t>
            </a:r>
          </a:p>
          <a:p>
            <a:r>
              <a:rPr lang="en-US" sz="1300" b="1" dirty="0"/>
              <a:t>Williams Catering Products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8C898765-A49A-4C7E-9A4B-6C23E581B9B1}"/>
              </a:ext>
            </a:extLst>
          </p:cNvPr>
          <p:cNvSpPr txBox="1"/>
          <p:nvPr/>
        </p:nvSpPr>
        <p:spPr>
          <a:xfrm>
            <a:off x="3635896" y="1170028"/>
            <a:ext cx="50405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Bold R1 </a:t>
            </a:r>
            <a:r>
              <a:rPr lang="en-US" sz="1600" dirty="0" err="1"/>
              <a:t>dari</a:t>
            </a:r>
            <a:r>
              <a:rPr lang="en-US" sz="1600" dirty="0"/>
              <a:t> Williams Catering Product </a:t>
            </a:r>
            <a:r>
              <a:rPr lang="en-US" sz="1600" dirty="0" err="1"/>
              <a:t>digunakan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memotong</a:t>
            </a:r>
            <a:r>
              <a:rPr lang="en-US" sz="1600" dirty="0"/>
              <a:t> </a:t>
            </a:r>
            <a:r>
              <a:rPr lang="en-US" sz="1600" dirty="0" err="1"/>
              <a:t>kentang</a:t>
            </a:r>
            <a:r>
              <a:rPr lang="en-US" sz="1600" dirty="0"/>
              <a:t> </a:t>
            </a:r>
            <a:r>
              <a:rPr lang="en-US" sz="1600" dirty="0" err="1"/>
              <a:t>menjadi</a:t>
            </a:r>
            <a:r>
              <a:rPr lang="en-US" sz="1600" dirty="0"/>
              <a:t> </a:t>
            </a:r>
            <a:r>
              <a:rPr lang="en-US" sz="1600" dirty="0" err="1"/>
              <a:t>persegi</a:t>
            </a:r>
            <a:r>
              <a:rPr lang="en-US" sz="1600" dirty="0"/>
              <a:t> </a:t>
            </a:r>
            <a:r>
              <a:rPr lang="en-US" sz="1600" dirty="0" err="1"/>
              <a:t>panjang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memotong</a:t>
            </a:r>
            <a:r>
              <a:rPr lang="en-US" sz="1600" dirty="0"/>
              <a:t> 25 kg </a:t>
            </a:r>
            <a:r>
              <a:rPr lang="en-US" sz="1600" dirty="0" err="1"/>
              <a:t>kentang</a:t>
            </a:r>
            <a:r>
              <a:rPr lang="en-US" sz="1600" dirty="0"/>
              <a:t> per </a:t>
            </a:r>
            <a:r>
              <a:rPr lang="en-US" sz="1600" dirty="0" err="1"/>
              <a:t>menit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Ukuran</a:t>
            </a:r>
            <a:r>
              <a:rPr lang="en-US" sz="1600" dirty="0"/>
              <a:t> </a:t>
            </a:r>
            <a:r>
              <a:rPr lang="en-US" sz="1600" dirty="0" err="1"/>
              <a:t>kentang</a:t>
            </a:r>
            <a:r>
              <a:rPr lang="en-US" sz="1600" dirty="0"/>
              <a:t> </a:t>
            </a:r>
            <a:r>
              <a:rPr lang="en-US" sz="1600" dirty="0" err="1"/>
              <a:t>luaran</a:t>
            </a:r>
            <a:r>
              <a:rPr lang="en-US" sz="1600" dirty="0"/>
              <a:t>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diatur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meng-ganti</a:t>
            </a:r>
            <a:r>
              <a:rPr lang="en-US" sz="1600" dirty="0"/>
              <a:t> </a:t>
            </a:r>
            <a:r>
              <a:rPr lang="en-US" sz="1600" dirty="0" err="1"/>
              <a:t>pisau</a:t>
            </a:r>
            <a:r>
              <a:rPr lang="en-US" sz="1600" dirty="0"/>
              <a:t> yang </a:t>
            </a:r>
            <a:r>
              <a:rPr lang="en-US" sz="1600" dirty="0" err="1"/>
              <a:t>digunakan</a:t>
            </a:r>
            <a:endParaRPr lang="en-US" sz="1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535FC47-F9A0-47F0-8472-BFB970628B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2571750"/>
            <a:ext cx="5328592" cy="223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059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54F4F379-1722-444F-A2A2-C2EA4A5BC0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Conveyor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8D25C62-62F6-4A2E-9670-2DAEA56CC0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419622"/>
            <a:ext cx="2177293" cy="22322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3600804-EE5F-405C-BB89-BCE2098B0399}"/>
              </a:ext>
            </a:extLst>
          </p:cNvPr>
          <p:cNvSpPr txBox="1"/>
          <p:nvPr/>
        </p:nvSpPr>
        <p:spPr>
          <a:xfrm>
            <a:off x="3491880" y="1131590"/>
            <a:ext cx="48965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memindahkan</a:t>
            </a:r>
            <a:r>
              <a:rPr lang="en-US" dirty="0"/>
              <a:t> </a:t>
            </a:r>
            <a:r>
              <a:rPr lang="en-US" dirty="0" err="1"/>
              <a:t>kentang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pengupas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pemotong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Berdimensi</a:t>
            </a:r>
            <a:r>
              <a:rPr lang="en-US" dirty="0"/>
              <a:t> Panjang 1 meter dan </a:t>
            </a:r>
            <a:r>
              <a:rPr lang="en-US" dirty="0" err="1"/>
              <a:t>lebar</a:t>
            </a:r>
            <a:r>
              <a:rPr lang="en-US" dirty="0"/>
              <a:t> 50  cm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Pembatas</a:t>
            </a:r>
            <a:r>
              <a:rPr lang="en-US" dirty="0"/>
              <a:t> </a:t>
            </a:r>
            <a:r>
              <a:rPr lang="en-US" dirty="0" err="1"/>
              <a:t>dibutuhkan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mengangkat</a:t>
            </a:r>
            <a:r>
              <a:rPr lang="en-US" dirty="0"/>
              <a:t>   </a:t>
            </a:r>
            <a:r>
              <a:rPr lang="en-US" dirty="0" err="1"/>
              <a:t>kentang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pengupas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pemotong</a:t>
            </a:r>
            <a:r>
              <a:rPr lang="en-US" dirty="0"/>
              <a:t>          </a:t>
            </a:r>
            <a:r>
              <a:rPr lang="en-US" dirty="0" err="1"/>
              <a:t>setinggi</a:t>
            </a:r>
            <a:r>
              <a:rPr lang="en-US" dirty="0"/>
              <a:t> 465 mm</a:t>
            </a:r>
          </a:p>
        </p:txBody>
      </p:sp>
    </p:spTree>
    <p:extLst>
      <p:ext uri="{BB962C8B-B14F-4D97-AF65-F5344CB8AC3E}">
        <p14:creationId xmlns:p14="http://schemas.microsoft.com/office/powerpoint/2010/main" val="738208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94D3A809-86A3-4FFF-B969-ABDF3D384A0D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3" name="Williams Catering Products - The Bold Preparation Line">
            <a:hlinkClick r:id="" action="ppaction://media"/>
            <a:extLst>
              <a:ext uri="{FF2B5EF4-FFF2-40B4-BE49-F238E27FC236}">
                <a16:creationId xmlns:a16="http://schemas.microsoft.com/office/drawing/2014/main" xmlns="" id="{5CA32B0E-F1EE-450E-88FC-4A12AE2AD9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616" y="915566"/>
            <a:ext cx="6912768" cy="38884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D9415BF-6862-4102-8B53-E55D78AFEA58}"/>
              </a:ext>
            </a:extLst>
          </p:cNvPr>
          <p:cNvSpPr txBox="1"/>
          <p:nvPr/>
        </p:nvSpPr>
        <p:spPr>
          <a:xfrm>
            <a:off x="1601670" y="339502"/>
            <a:ext cx="5940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/>
              <a:t>Demonstrasi</a:t>
            </a:r>
            <a:r>
              <a:rPr lang="en-US" sz="2000" b="1" dirty="0"/>
              <a:t> </a:t>
            </a:r>
            <a:r>
              <a:rPr lang="en-US" sz="2000" b="1" dirty="0" err="1"/>
              <a:t>Pengupas</a:t>
            </a:r>
            <a:r>
              <a:rPr lang="en-US" sz="2000" b="1" dirty="0"/>
              <a:t> dan </a:t>
            </a:r>
            <a:r>
              <a:rPr lang="en-US" sz="2000" b="1" dirty="0" err="1"/>
              <a:t>Pemotong</a:t>
            </a:r>
            <a:r>
              <a:rPr lang="en-US" sz="2000" b="1" dirty="0"/>
              <a:t> </a:t>
            </a:r>
            <a:r>
              <a:rPr lang="en-US" sz="2000" b="1" dirty="0" err="1"/>
              <a:t>Kentang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85752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8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2984973" y="1131591"/>
            <a:ext cx="5611091" cy="576000"/>
            <a:chOff x="2984973" y="1131591"/>
            <a:chExt cx="5611091" cy="576000"/>
          </a:xfrm>
        </p:grpSpPr>
        <p:sp>
          <p:nvSpPr>
            <p:cNvPr id="4" name="Round Same Side Corner Rectangle 3"/>
            <p:cNvSpPr/>
            <p:nvPr/>
          </p:nvSpPr>
          <p:spPr>
            <a:xfrm rot="5400000">
              <a:off x="5719936" y="-12405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1131591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988072" y="1234925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1"/>
                  </a:solidFill>
                  <a:cs typeface="Arial" pitchFamily="34" charset="0"/>
                </a:rPr>
                <a:t>01</a:t>
              </a:r>
            </a:p>
          </p:txBody>
        </p:sp>
        <p:sp>
          <p:nvSpPr>
            <p:cNvPr id="7" name="TextBox 6"/>
            <p:cNvSpPr txBox="1"/>
            <p:nvPr/>
          </p:nvSpPr>
          <p:spPr bwMode="auto">
            <a:xfrm>
              <a:off x="3667248" y="1150541"/>
              <a:ext cx="4752528" cy="523220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Penjelasan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tentang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Sistematika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Proses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Penggorengan</a:t>
              </a:r>
              <a:endParaRPr lang="en-US" altLang="ko-KR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526670" y="1635646"/>
            <a:ext cx="478974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Membahas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alur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kerja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&amp;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komponen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peralatan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yang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digunakan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2984973" y="2023433"/>
            <a:ext cx="5611091" cy="576000"/>
            <a:chOff x="2984973" y="2023433"/>
            <a:chExt cx="5611091" cy="576000"/>
          </a:xfrm>
        </p:grpSpPr>
        <p:sp>
          <p:nvSpPr>
            <p:cNvPr id="15" name="Round Same Side Corner Rectangle 14"/>
            <p:cNvSpPr/>
            <p:nvPr/>
          </p:nvSpPr>
          <p:spPr>
            <a:xfrm rot="5400000">
              <a:off x="5719936" y="-348671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2023433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2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988072" y="2126767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2"/>
                  </a:solidFill>
                  <a:cs typeface="Arial" pitchFamily="34" charset="0"/>
                </a:rPr>
                <a:t>02</a:t>
              </a:r>
            </a:p>
          </p:txBody>
        </p:sp>
        <p:sp>
          <p:nvSpPr>
            <p:cNvPr id="18" name="TextBox 17"/>
            <p:cNvSpPr txBox="1"/>
            <p:nvPr/>
          </p:nvSpPr>
          <p:spPr bwMode="auto">
            <a:xfrm>
              <a:off x="3667248" y="2150104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Penjelasan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tentang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Sistematika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Proses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Penirisan</a:t>
              </a:r>
              <a:endParaRPr lang="en-US" altLang="ko-KR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526670" y="2497385"/>
            <a:ext cx="478974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Membahas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alur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kerja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komponen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peralatan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yang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digunakan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komsep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bekerjanya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alat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2984973" y="2915275"/>
            <a:ext cx="5611091" cy="576000"/>
            <a:chOff x="2984973" y="2915275"/>
            <a:chExt cx="5611091" cy="576000"/>
          </a:xfrm>
        </p:grpSpPr>
        <p:sp>
          <p:nvSpPr>
            <p:cNvPr id="20" name="Round Same Side Corner Rectangle 19"/>
            <p:cNvSpPr/>
            <p:nvPr/>
          </p:nvSpPr>
          <p:spPr>
            <a:xfrm rot="5400000">
              <a:off x="5719936" y="543171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2915275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3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88072" y="3018609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3"/>
                  </a:solidFill>
                  <a:cs typeface="Arial" pitchFamily="34" charset="0"/>
                </a:rPr>
                <a:t>03</a:t>
              </a:r>
            </a:p>
          </p:txBody>
        </p:sp>
        <p:sp>
          <p:nvSpPr>
            <p:cNvPr id="23" name="TextBox 22"/>
            <p:cNvSpPr txBox="1"/>
            <p:nvPr/>
          </p:nvSpPr>
          <p:spPr bwMode="auto">
            <a:xfrm>
              <a:off x="3667248" y="3041946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Penjelasan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alat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otomasi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melalui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ladder diagram</a:t>
              </a: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3526670" y="3481560"/>
            <a:ext cx="478974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Menjelaskan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ladder diagram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simulasi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alat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otomasi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2984973" y="3807117"/>
            <a:ext cx="5611091" cy="576000"/>
            <a:chOff x="2984973" y="3807117"/>
            <a:chExt cx="5611091" cy="576000"/>
          </a:xfrm>
        </p:grpSpPr>
        <p:sp>
          <p:nvSpPr>
            <p:cNvPr id="25" name="Round Same Side Corner Rectangle 24"/>
            <p:cNvSpPr/>
            <p:nvPr/>
          </p:nvSpPr>
          <p:spPr>
            <a:xfrm rot="5400000">
              <a:off x="5719936" y="14350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6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3807117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4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988072" y="3910451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04</a:t>
              </a:r>
            </a:p>
          </p:txBody>
        </p:sp>
        <p:sp>
          <p:nvSpPr>
            <p:cNvPr id="28" name="TextBox 27"/>
            <p:cNvSpPr txBox="1"/>
            <p:nvPr/>
          </p:nvSpPr>
          <p:spPr bwMode="auto">
            <a:xfrm>
              <a:off x="3667248" y="3933788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cs typeface="Arial" pitchFamily="34" charset="0"/>
                </a:rPr>
                <a:t>Kesimpulan</a:t>
              </a: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&amp; Saran 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3526670" y="4209350"/>
            <a:ext cx="478974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Kesimpulan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dari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pembuatan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konsep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ladder diagram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alat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otomasi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saran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untuk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kedepannya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agar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konsep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yang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ada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dapat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diterapkan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pic>
        <p:nvPicPr>
          <p:cNvPr id="40" name="Picture 7" descr="Hasil gambar untuk logo tel-u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168260"/>
            <a:ext cx="2520280" cy="819314"/>
          </a:xfrm>
          <a:prstGeom prst="rect">
            <a:avLst/>
          </a:prstGeom>
          <a:noFill/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xmlns="" id="{726FB53E-2FA5-4674-BD4F-7673E2616DF4}"/>
              </a:ext>
            </a:extLst>
          </p:cNvPr>
          <p:cNvSpPr/>
          <p:nvPr/>
        </p:nvSpPr>
        <p:spPr>
          <a:xfrm>
            <a:off x="323528" y="1491630"/>
            <a:ext cx="2381797" cy="15503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BAGIAN 2</a:t>
            </a:r>
          </a:p>
          <a:p>
            <a:pPr algn="ctr"/>
            <a:endParaRPr lang="en-US" b="1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PENGGORENGAN &amp; PENGIRISAN</a:t>
            </a:r>
          </a:p>
        </p:txBody>
      </p: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0D2C1EFF-6393-4AE6-A345-71C0D96204A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0" name="Rectangle 9"/>
          <p:cNvSpPr/>
          <p:nvPr/>
        </p:nvSpPr>
        <p:spPr>
          <a:xfrm>
            <a:off x="3095836" y="0"/>
            <a:ext cx="2952328" cy="51435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275856" y="1883028"/>
            <a:ext cx="2539938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defRPr/>
            </a:pP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Penjelasan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tentang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Sistematika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Proses </a:t>
            </a:r>
            <a:r>
              <a:rPr lang="en-US" altLang="ko-KR" sz="2400" b="1" dirty="0" err="1">
                <a:solidFill>
                  <a:schemeClr val="bg1"/>
                </a:solidFill>
                <a:cs typeface="Arial" pitchFamily="34" charset="0"/>
              </a:rPr>
              <a:t>Penggorengan</a:t>
            </a: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AutoShape 92"/>
          <p:cNvSpPr>
            <a:spLocks noChangeAspect="1" noChangeArrowheads="1"/>
          </p:cNvSpPr>
          <p:nvPr/>
        </p:nvSpPr>
        <p:spPr bwMode="auto">
          <a:xfrm rot="16200000" flipH="1">
            <a:off x="3995936" y="915566"/>
            <a:ext cx="1008112" cy="100811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  <a:headEnd/>
            <a:tailEnd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0" h="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67944" y="1092101"/>
            <a:ext cx="936104" cy="61555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946346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3"/>
          <p:cNvSpPr txBox="1">
            <a:spLocks/>
          </p:cNvSpPr>
          <p:nvPr/>
        </p:nvSpPr>
        <p:spPr>
          <a:xfrm>
            <a:off x="539552" y="236135"/>
            <a:ext cx="3456384" cy="1551077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Proses </a:t>
            </a:r>
            <a:r>
              <a:rPr lang="en-US" altLang="ko-KR" b="1" dirty="0" err="1">
                <a:solidFill>
                  <a:schemeClr val="accent1"/>
                </a:solidFill>
                <a:latin typeface="+mj-lt"/>
                <a:cs typeface="Arial" pitchFamily="34" charset="0"/>
              </a:rPr>
              <a:t>Penggorengan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0195580-1A31-4462-8F77-7DDADC7122AD}"/>
              </a:ext>
            </a:extLst>
          </p:cNvPr>
          <p:cNvSpPr txBox="1"/>
          <p:nvPr/>
        </p:nvSpPr>
        <p:spPr>
          <a:xfrm>
            <a:off x="4932040" y="179806"/>
            <a:ext cx="3384376" cy="160043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Pada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tahapan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ini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memerlukan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beberapa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komponen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peralatan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untuk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melanjutkan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operasional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alat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.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Komponen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peratan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yang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dibutuhkan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adalah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:</a:t>
            </a:r>
          </a:p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1. Infrared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Thermosensor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</a:p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2. Digital Amplifier Ultrasonic Sensor </a:t>
            </a:r>
          </a:p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3. Limit Switch  </a:t>
            </a:r>
          </a:p>
        </p:txBody>
      </p:sp>
      <p:sp>
        <p:nvSpPr>
          <p:cNvPr id="7" name="Rectangle 6"/>
          <p:cNvSpPr/>
          <p:nvPr/>
        </p:nvSpPr>
        <p:spPr>
          <a:xfrm>
            <a:off x="3816174" y="1995686"/>
            <a:ext cx="5327826" cy="2880320"/>
          </a:xfrm>
          <a:prstGeom prst="rect">
            <a:avLst/>
          </a:prstGeom>
        </p:spPr>
        <p:style>
          <a:lnRef idx="2">
            <a:schemeClr val="accent6"/>
          </a:lnRef>
          <a:fillRef idx="1001">
            <a:schemeClr val="lt2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dirty="0"/>
              <a:t>Proses </a:t>
            </a:r>
            <a:r>
              <a:rPr lang="en-US" dirty="0" err="1"/>
              <a:t>penggorengan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kentang</a:t>
            </a:r>
            <a:r>
              <a:rPr lang="en-US" dirty="0"/>
              <a:t>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melewati</a:t>
            </a:r>
            <a:r>
              <a:rPr lang="en-US" dirty="0"/>
              <a:t> </a:t>
            </a:r>
            <a:r>
              <a:rPr lang="en-US" dirty="0" err="1"/>
              <a:t>tahapan</a:t>
            </a:r>
            <a:r>
              <a:rPr lang="en-US" dirty="0"/>
              <a:t> </a:t>
            </a:r>
            <a:r>
              <a:rPr lang="en-US" dirty="0" err="1"/>
              <a:t>pemotongan</a:t>
            </a:r>
            <a:r>
              <a:rPr lang="en-US" dirty="0"/>
              <a:t> </a:t>
            </a:r>
            <a:r>
              <a:rPr lang="en-US" dirty="0" err="1"/>
              <a:t>kemudian</a:t>
            </a:r>
            <a:r>
              <a:rPr lang="en-US" dirty="0"/>
              <a:t>   </a:t>
            </a:r>
            <a:r>
              <a:rPr lang="en-US" dirty="0" err="1"/>
              <a:t>kentang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tangki</a:t>
            </a:r>
            <a:r>
              <a:rPr lang="en-US" dirty="0"/>
              <a:t>     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wadah</a:t>
            </a:r>
            <a:r>
              <a:rPr lang="en-US" dirty="0"/>
              <a:t> </a:t>
            </a:r>
            <a:r>
              <a:rPr lang="en-US" dirty="0" err="1"/>
              <a:t>penggorengan</a:t>
            </a:r>
            <a:r>
              <a:rPr lang="en-US" dirty="0"/>
              <a:t>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dimodifikasi</a:t>
            </a:r>
            <a:r>
              <a:rPr lang="en-US" dirty="0"/>
              <a:t> </a:t>
            </a:r>
            <a:r>
              <a:rPr lang="en-US" dirty="0" err="1"/>
              <a:t>sedemikian</a:t>
            </a:r>
            <a:r>
              <a:rPr lang="en-US" dirty="0"/>
              <a:t> </a:t>
            </a:r>
            <a:r>
              <a:rPr lang="en-US" dirty="0" err="1"/>
              <a:t>rupa</a:t>
            </a:r>
            <a:r>
              <a:rPr lang="en-US" dirty="0"/>
              <a:t>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   sensor, </a:t>
            </a:r>
            <a:r>
              <a:rPr lang="en-US" dirty="0" err="1"/>
              <a:t>pengaduk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pemanas</a:t>
            </a:r>
            <a:r>
              <a:rPr lang="en-US" dirty="0"/>
              <a:t> </a:t>
            </a:r>
            <a:r>
              <a:rPr lang="en-US" dirty="0" err="1"/>
              <a:t>penggorengan</a:t>
            </a:r>
            <a:r>
              <a:rPr lang="en-US" dirty="0"/>
              <a:t>   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aktif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skema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 </a:t>
            </a:r>
            <a:r>
              <a:rPr lang="en-US" dirty="0" err="1"/>
              <a:t>ditentukan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ladder diagram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grpSp>
        <p:nvGrpSpPr>
          <p:cNvPr id="1030" name="Group 1029"/>
          <p:cNvGrpSpPr/>
          <p:nvPr/>
        </p:nvGrpSpPr>
        <p:grpSpPr>
          <a:xfrm>
            <a:off x="35496" y="1778915"/>
            <a:ext cx="4464496" cy="3344260"/>
            <a:chOff x="35496" y="1799240"/>
            <a:chExt cx="4464496" cy="334426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6076" y="1832093"/>
              <a:ext cx="2968208" cy="3311407"/>
            </a:xfrm>
            <a:prstGeom prst="rect">
              <a:avLst/>
            </a:prstGeom>
          </p:spPr>
        </p:pic>
        <p:sp>
          <p:nvSpPr>
            <p:cNvPr id="12" name="Cube 11"/>
            <p:cNvSpPr/>
            <p:nvPr/>
          </p:nvSpPr>
          <p:spPr>
            <a:xfrm>
              <a:off x="2123728" y="1923678"/>
              <a:ext cx="576064" cy="432048"/>
            </a:xfrm>
            <a:prstGeom prst="cube">
              <a:avLst>
                <a:gd name="adj" fmla="val 5885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2195736" y="2283718"/>
              <a:ext cx="144016" cy="7200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lowchart: Direct Access Storage 16"/>
            <p:cNvSpPr/>
            <p:nvPr/>
          </p:nvSpPr>
          <p:spPr>
            <a:xfrm>
              <a:off x="3131840" y="4443958"/>
              <a:ext cx="222444" cy="14401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lowchart: Direct Access Storage 18"/>
            <p:cNvSpPr/>
            <p:nvPr/>
          </p:nvSpPr>
          <p:spPr>
            <a:xfrm rot="5400000">
              <a:off x="3140896" y="4586915"/>
              <a:ext cx="426774" cy="151409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Cube 21"/>
            <p:cNvSpPr/>
            <p:nvPr/>
          </p:nvSpPr>
          <p:spPr>
            <a:xfrm>
              <a:off x="1438132" y="3487796"/>
              <a:ext cx="288032" cy="72008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Cube 23"/>
            <p:cNvSpPr/>
            <p:nvPr/>
          </p:nvSpPr>
          <p:spPr>
            <a:xfrm>
              <a:off x="1726164" y="4876006"/>
              <a:ext cx="288032" cy="72008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/>
            <p:cNvCxnSpPr>
              <a:stCxn id="22" idx="3"/>
            </p:cNvCxnSpPr>
            <p:nvPr/>
          </p:nvCxnSpPr>
          <p:spPr>
            <a:xfrm flipH="1">
              <a:off x="847966" y="3559804"/>
              <a:ext cx="725181" cy="66813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24" idx="1"/>
            </p:cNvCxnSpPr>
            <p:nvPr/>
          </p:nvCxnSpPr>
          <p:spPr>
            <a:xfrm flipH="1" flipV="1">
              <a:off x="826724" y="4227934"/>
              <a:ext cx="1034455" cy="6660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/>
            <p:nvPr/>
          </p:nvSpPr>
          <p:spPr>
            <a:xfrm>
              <a:off x="179513" y="4119922"/>
              <a:ext cx="616898" cy="1800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Sensor</a:t>
              </a:r>
            </a:p>
          </p:txBody>
        </p:sp>
        <p:cxnSp>
          <p:nvCxnSpPr>
            <p:cNvPr id="33" name="Straight Connector 32"/>
            <p:cNvCxnSpPr>
              <a:stCxn id="19" idx="3"/>
            </p:cNvCxnSpPr>
            <p:nvPr/>
          </p:nvCxnSpPr>
          <p:spPr>
            <a:xfrm>
              <a:off x="3354283" y="4733749"/>
              <a:ext cx="1" cy="28627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3354284" y="5020022"/>
              <a:ext cx="137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ectangle 35"/>
            <p:cNvSpPr/>
            <p:nvPr/>
          </p:nvSpPr>
          <p:spPr>
            <a:xfrm>
              <a:off x="3491880" y="4896544"/>
              <a:ext cx="1008112" cy="24695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/>
                <a:t>Pompa</a:t>
              </a:r>
              <a:r>
                <a:rPr lang="en-US" sz="1000" dirty="0"/>
                <a:t> </a:t>
              </a:r>
              <a:r>
                <a:rPr lang="en-US" sz="1000" dirty="0" err="1"/>
                <a:t>buang</a:t>
              </a:r>
              <a:endParaRPr lang="en-US" sz="1000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123728" y="5020022"/>
              <a:ext cx="432048" cy="12347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>
              <a:stCxn id="38" idx="1"/>
            </p:cNvCxnSpPr>
            <p:nvPr/>
          </p:nvCxnSpPr>
          <p:spPr>
            <a:xfrm flipV="1">
              <a:off x="2123728" y="4948014"/>
              <a:ext cx="216024" cy="13374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H="1" flipV="1">
              <a:off x="826724" y="5081761"/>
              <a:ext cx="1513028" cy="102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Rectangle 52"/>
            <p:cNvSpPr/>
            <p:nvPr/>
          </p:nvSpPr>
          <p:spPr>
            <a:xfrm>
              <a:off x="35496" y="4948014"/>
              <a:ext cx="791228" cy="17615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/>
                <a:t>Pemanas</a:t>
              </a:r>
              <a:endParaRPr lang="en-US" sz="1100" dirty="0"/>
            </a:p>
          </p:txBody>
        </p:sp>
        <p:cxnSp>
          <p:nvCxnSpPr>
            <p:cNvPr id="55" name="Elbow Connector 54"/>
            <p:cNvCxnSpPr>
              <a:stCxn id="12" idx="0"/>
            </p:cNvCxnSpPr>
            <p:nvPr/>
          </p:nvCxnSpPr>
          <p:spPr>
            <a:xfrm rot="5400000" flipH="1" flipV="1">
              <a:off x="2659121" y="1738991"/>
              <a:ext cx="64458" cy="30491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Rectangle 55"/>
            <p:cNvSpPr/>
            <p:nvPr/>
          </p:nvSpPr>
          <p:spPr>
            <a:xfrm>
              <a:off x="2916819" y="1799240"/>
              <a:ext cx="1223133" cy="13198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Motor </a:t>
              </a:r>
              <a:r>
                <a:rPr lang="en-US" sz="1000" dirty="0" err="1"/>
                <a:t>Pengaduk</a:t>
              </a:r>
              <a:endParaRPr lang="en-US" sz="1000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812703" y="3219822"/>
              <a:ext cx="312858" cy="7200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771800" y="3219822"/>
              <a:ext cx="72008" cy="19596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2758697" y="3409088"/>
              <a:ext cx="108012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1028" name="Elbow Connector 1027"/>
            <p:cNvCxnSpPr>
              <a:stCxn id="58" idx="0"/>
            </p:cNvCxnSpPr>
            <p:nvPr/>
          </p:nvCxnSpPr>
          <p:spPr>
            <a:xfrm rot="5400000" flipH="1" flipV="1">
              <a:off x="2979839" y="2921083"/>
              <a:ext cx="288032" cy="30944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29" name="Rectangle 1028"/>
            <p:cNvSpPr/>
            <p:nvPr/>
          </p:nvSpPr>
          <p:spPr>
            <a:xfrm rot="5400000">
              <a:off x="3065622" y="2837675"/>
              <a:ext cx="612729" cy="15156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Sensor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501836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3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3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ection Break Slide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3712</TotalTime>
  <Words>572</Words>
  <Application>Microsoft Office PowerPoint</Application>
  <PresentationFormat>On-screen Show (16:9)</PresentationFormat>
  <Paragraphs>127</Paragraphs>
  <Slides>24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 Unicode MS</vt:lpstr>
      <vt:lpstr>맑은 고딕</vt:lpstr>
      <vt:lpstr>Arial</vt:lpstr>
      <vt:lpstr>Calibri</vt:lpstr>
      <vt:lpstr>Times New Roman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ASUS</cp:lastModifiedBy>
  <cp:revision>142</cp:revision>
  <dcterms:created xsi:type="dcterms:W3CDTF">2016-12-05T23:26:54Z</dcterms:created>
  <dcterms:modified xsi:type="dcterms:W3CDTF">2019-12-19T02:28:34Z</dcterms:modified>
</cp:coreProperties>
</file>

<file path=docProps/thumbnail.jpeg>
</file>